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574F-B0F9-F848-87C3-37A61F09A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Engineering Economics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00C41-7731-FE41-94AF-ACBD0CAD0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Eelman</a:t>
            </a:r>
            <a:r>
              <a:rPr lang="en-US" dirty="0"/>
              <a:t>, Stanislav </a:t>
            </a:r>
            <a:r>
              <a:rPr lang="en-US" dirty="0" err="1"/>
              <a:t>rashevskyi</a:t>
            </a:r>
            <a:r>
              <a:rPr lang="en-US" dirty="0"/>
              <a:t>, Thomas </a:t>
            </a:r>
            <a:r>
              <a:rPr lang="en-US" dirty="0" err="1"/>
              <a:t>abdallah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3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3FFB-03F5-1444-A7D5-954746FF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2A19-15CC-6243-B063-101CAD55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tax credits or other incentives available for any generation option</a:t>
            </a:r>
          </a:p>
          <a:p>
            <a:r>
              <a:rPr lang="en-US" dirty="0"/>
              <a:t>100% utilization rate for all generation options</a:t>
            </a:r>
          </a:p>
          <a:p>
            <a:r>
              <a:rPr lang="en-US" dirty="0"/>
              <a:t>Same cost of financing for all generation options</a:t>
            </a:r>
          </a:p>
          <a:p>
            <a:r>
              <a:rPr lang="en-US" dirty="0" smtClean="0"/>
              <a:t>Diesel </a:t>
            </a:r>
            <a:r>
              <a:rPr lang="en-US" dirty="0"/>
              <a:t>fuel cost </a:t>
            </a:r>
            <a:r>
              <a:rPr lang="en-US" dirty="0" smtClean="0"/>
              <a:t>inflation </a:t>
            </a:r>
            <a:r>
              <a:rPr lang="en-US" dirty="0"/>
              <a:t>is 2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5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9387A0-6744-1C49-A8AD-947137783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Canada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35430" y="1655855"/>
            <a:ext cx="3190672" cy="32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345093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1341DC-1AE6-1E4C-B400-B32B501F1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UK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74340" y="1655855"/>
            <a:ext cx="3151762" cy="377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104310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46D2-5962-5346-B2A0-E907751A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IRR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60C51-C82C-3E48-B669-96BC56EE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+ Solar + Diesel option selected by incremental IRR with no carbon tax applied (Canada &amp; UK)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1BAC1-7B42-F947-A23F-C0CAE9EC9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38873"/>
              </p:ext>
            </p:extLst>
          </p:nvPr>
        </p:nvGraphicFramePr>
        <p:xfrm>
          <a:off x="1522310" y="3754696"/>
          <a:ext cx="8128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33816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920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228322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47079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2807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+ 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 + Diesel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Capital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$44,352,000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$74,614,320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$76,466,016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$79,695,000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Incremental IRR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2787.10%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incremental cash flows.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3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6AD-CD30-6C45-878E-9FDA402F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Annual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82C-CA46-F546-9B8C-63D8DC13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5" y="1245704"/>
            <a:ext cx="9117314" cy="547314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D9E52D-7FF3-394B-86CA-213A0AEFA450}"/>
              </a:ext>
            </a:extLst>
          </p:cNvPr>
          <p:cNvCxnSpPr>
            <a:cxnSpLocks/>
          </p:cNvCxnSpPr>
          <p:nvPr/>
        </p:nvCxnSpPr>
        <p:spPr>
          <a:xfrm>
            <a:off x="3011204" y="2632982"/>
            <a:ext cx="1294907" cy="2157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B64252-3493-C14C-A083-66E62A3398EB}"/>
              </a:ext>
            </a:extLst>
          </p:cNvPr>
          <p:cNvSpPr txBox="1"/>
          <p:nvPr/>
        </p:nvSpPr>
        <p:spPr>
          <a:xfrm>
            <a:off x="2389199" y="187311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264593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D8D0-1D56-F245-9270-5982E453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Missing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F4C82-0BBA-7443-9961-1C6343CA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dirty="0" smtClean="0"/>
              <a:t>Based on all of the analysis the </a:t>
            </a:r>
            <a:r>
              <a:rPr lang="en-US" dirty="0"/>
              <a:t>Wind + Solar + Diesel </a:t>
            </a:r>
            <a:r>
              <a:rPr lang="en-US" dirty="0" smtClean="0"/>
              <a:t>is the most profitable option. Also, no </a:t>
            </a:r>
            <a:r>
              <a:rPr lang="en-US" dirty="0"/>
              <a:t>carbon tax necessary to incent the adoption of renewable generation for this project. </a:t>
            </a:r>
            <a:endParaRPr lang="en-US" dirty="0"/>
          </a:p>
          <a:p>
            <a:r>
              <a:rPr lang="en-US" dirty="0"/>
              <a:t>Factors such as actual utilization rate and other government incentives have not been considered in this analysis.</a:t>
            </a:r>
          </a:p>
          <a:p>
            <a:pPr lvl="1"/>
            <a:r>
              <a:rPr lang="en-US" dirty="0"/>
              <a:t>Could impact the conclusions made.</a:t>
            </a:r>
          </a:p>
        </p:txBody>
      </p:sp>
    </p:spTree>
    <p:extLst>
      <p:ext uri="{BB962C8B-B14F-4D97-AF65-F5344CB8AC3E}">
        <p14:creationId xmlns:p14="http://schemas.microsoft.com/office/powerpoint/2010/main" val="1182758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522</TotalTime>
  <Words>193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Engineering Economics Course Project</vt:lpstr>
      <vt:lpstr>Assumptions</vt:lpstr>
      <vt:lpstr>Present Worth Analysis - Canada</vt:lpstr>
      <vt:lpstr>Present Worth Analysis - UK</vt:lpstr>
      <vt:lpstr>Incremental IRR Analysis</vt:lpstr>
      <vt:lpstr>Equivalent Annual Cost</vt:lpstr>
      <vt:lpstr>Factors Missing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Economics Course Project</dc:title>
  <dc:creator>Thomas Abdallah</dc:creator>
  <cp:lastModifiedBy>Stanislav Rashevskyi</cp:lastModifiedBy>
  <cp:revision>13</cp:revision>
  <dcterms:created xsi:type="dcterms:W3CDTF">2018-04-16T16:40:13Z</dcterms:created>
  <dcterms:modified xsi:type="dcterms:W3CDTF">2018-04-17T13:26:44Z</dcterms:modified>
</cp:coreProperties>
</file>